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68" r:id="rId4"/>
    <p:sldId id="267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o Olivero" initials="P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3" autoAdjust="0"/>
    <p:restoredTop sz="91400" autoAdjust="0"/>
  </p:normalViewPr>
  <p:slideViewPr>
    <p:cSldViewPr snapToGrid="0" showGuides="1">
      <p:cViewPr varScale="1">
        <p:scale>
          <a:sx n="101" d="100"/>
          <a:sy n="101" d="100"/>
        </p:scale>
        <p:origin x="24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70F2-41BE-42E9-A9F4-D3111ED428C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985EA-2414-4E4F-AB7E-94C72044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Optoelectronics</a:t>
            </a:r>
            <a:r>
              <a:rPr lang="it-IT" dirty="0"/>
              <a:t> non c’è più</a:t>
            </a:r>
          </a:p>
          <a:p>
            <a:r>
              <a:rPr lang="it-IT" dirty="0"/>
              <a:t>In rosso i corsi di nuova attivazione</a:t>
            </a:r>
          </a:p>
          <a:p>
            <a:r>
              <a:rPr lang="it-IT" dirty="0"/>
              <a:t>Dire che i corsi</a:t>
            </a:r>
            <a:r>
              <a:rPr lang="it-IT" baseline="0" dirty="0"/>
              <a:t> nelle regole precedenti, non selezionati, possono essere scelti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0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85EA-2414-4E4F-AB7E-94C72044E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6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4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B052-371A-4B07-B94E-476F30960A7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2AAB-F8C1-4108-9128-A6055346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tif"/><Relationship Id="rId10" Type="http://schemas.openxmlformats.org/officeDocument/2006/relationships/image" Target="../media/image59.jpe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sics.unito.it/do/home.pl/View?doc=Course_search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isicamagistrale.unito.it/do/home.pl/View?doc=Tesi_e_Laurea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7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5" Type="http://schemas.openxmlformats.org/officeDocument/2006/relationships/image" Target="../media/image38.wmf"/><Relationship Id="rId10" Type="http://schemas.openxmlformats.org/officeDocument/2006/relationships/image" Target="../media/image34.jpeg"/><Relationship Id="rId19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700" y="2621340"/>
            <a:ext cx="7518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Laurea Magistrale in Fisica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Curriculum </a:t>
            </a:r>
            <a:r>
              <a:rPr lang="it-IT" sz="2400" b="1" dirty="0">
                <a:solidFill>
                  <a:srgbClr val="3C8D93"/>
                </a:solidFill>
              </a:rPr>
              <a:t>Fisica </a:t>
            </a:r>
            <a:r>
              <a:rPr lang="it-IT" sz="2400" b="1" dirty="0"/>
              <a:t>del Sistema MeteoClimatico, Generale e</a:t>
            </a:r>
          </a:p>
          <a:p>
            <a:pPr algn="ctr"/>
            <a:r>
              <a:rPr lang="it-IT" sz="2400" b="1" dirty="0">
                <a:solidFill>
                  <a:srgbClr val="3C8D93"/>
                </a:solidFill>
              </a:rPr>
              <a:t>delle Tecnologie Avanzate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666" y="6324600"/>
            <a:ext cx="517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Presentazione indirizzo, 27/03/2024, coorte 2024725</a:t>
            </a:r>
            <a:endParaRPr lang="it-IT" b="1" i="1" dirty="0">
              <a:solidFill>
                <a:srgbClr val="3C8D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171" y="5048310"/>
            <a:ext cx="161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Paolo Olivero</a:t>
            </a:r>
            <a:endParaRPr lang="it-IT" sz="2000" b="1" dirty="0">
              <a:solidFill>
                <a:srgbClr val="3C8D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2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5091" y="1065296"/>
            <a:ext cx="8656865" cy="2530160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538" y="874120"/>
            <a:ext cx="201236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6586" y="172599"/>
            <a:ext cx="219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Ambiti di Tesi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75" y="874120"/>
            <a:ext cx="199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R&amp;D industriale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5091" y="3950538"/>
            <a:ext cx="8656865" cy="2697423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39" y="3759363"/>
            <a:ext cx="45059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1563" y="3759363"/>
            <a:ext cx="4585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Istituto Nazionale di Ricerca Metrologica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8706" y="1440474"/>
            <a:ext cx="5141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Semiconduttori: PrimaElectro, ViShay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Aerospazio: Altec, Thales Alenia Space, ArgoTec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Automobilistico: Centro Ricerche FIAT, ITT, OLSA</a:t>
            </a:r>
          </a:p>
        </p:txBody>
      </p:sp>
      <p:pic>
        <p:nvPicPr>
          <p:cNvPr id="2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14" y="1590292"/>
            <a:ext cx="1232562" cy="443769"/>
          </a:xfrm>
          <a:prstGeom prst="rect">
            <a:avLst/>
          </a:prstGeom>
        </p:spPr>
      </p:pic>
      <p:pic>
        <p:nvPicPr>
          <p:cNvPr id="25" name="image3.png" descr="Immagine che contiene segnale, testo  Descrizione generata con affidabilità eleva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" y="2193936"/>
            <a:ext cx="1389147" cy="640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56" y="2935005"/>
            <a:ext cx="1306737" cy="52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argote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334" y="2877582"/>
            <a:ext cx="1610189" cy="64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257" y="2242659"/>
            <a:ext cx="934153" cy="438480"/>
          </a:xfrm>
          <a:prstGeom prst="rect">
            <a:avLst/>
          </a:prstGeom>
        </p:spPr>
      </p:pic>
      <p:pic>
        <p:nvPicPr>
          <p:cNvPr id="29" name="Picture 40" descr="logoVishay_Semiconductor_GmbH__53628D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9436" y="2401207"/>
            <a:ext cx="1119725" cy="5598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9360" y="2895129"/>
            <a:ext cx="795951" cy="60898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5" name="Picture 3" descr="C:\users\pillo\My Pictures\Lavoro\Burocrazia\Documenti\Loghi\INRi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41" y="4363931"/>
            <a:ext cx="1437071" cy="4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638706" y="4185749"/>
            <a:ext cx="55052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Sorgenti laser per metrologia di frequenza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Nuovi orologi atomici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Raffreddamento e intrappolamento di atomi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Acustica e fisica: fonoluminescenza, materiali fonoassorbenti, etc.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Analisi FEM di sistemi termomeccanici ed elettromeccanici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Interferometria laser, rivelazione di onde gravitazionali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Metrologia e imaging quantistico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Dispositivi SQUID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Materiali magnetici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Tecnologie Quantistiche, Micro- e Nano-Tecnologie (</a:t>
            </a:r>
            <a:r>
              <a:rPr lang="it-IT" sz="1400" b="1" dirty="0">
                <a:latin typeface="Calibri"/>
                <a:cs typeface="Calibri"/>
              </a:rPr>
              <a:t>→ PiQuET)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>
                <a:latin typeface="Calibri"/>
                <a:cs typeface="Calibri"/>
              </a:rPr>
              <a:t>Elenco offerte di tesi: </a:t>
            </a:r>
            <a:r>
              <a:rPr lang="it-IT" sz="900" dirty="0">
                <a:solidFill>
                  <a:srgbClr val="3C8D93"/>
                </a:solidFill>
              </a:rPr>
              <a:t>https://www.fisicamagistrale.unito.it/do/documenti.pl/Show?_id=ehmc</a:t>
            </a:r>
            <a:endParaRPr lang="it-IT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4" y="4963855"/>
            <a:ext cx="2988066" cy="93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C:\users\pillo\My Pictures\Lavoro\Temp\Download\Marell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44" y="1552662"/>
            <a:ext cx="603402" cy="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00" y="5671901"/>
            <a:ext cx="1672006" cy="9390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6" y="2634694"/>
            <a:ext cx="13906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6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501" y="172599"/>
            <a:ext cx="24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Dopo la Laurea</a:t>
            </a:r>
            <a:endParaRPr lang="it-IT" sz="2800" b="1" dirty="0">
              <a:solidFill>
                <a:srgbClr val="3C8D9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4631" y="1802827"/>
            <a:ext cx="8474204" cy="923330"/>
            <a:chOff x="404631" y="850660"/>
            <a:chExt cx="847420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04631" y="1112270"/>
              <a:ext cx="2305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Dottorato di Ricerca</a:t>
              </a:r>
              <a:endParaRPr lang="it-IT" sz="2000" b="1" dirty="0">
                <a:solidFill>
                  <a:srgbClr val="3C8D93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2823460" y="861067"/>
              <a:ext cx="190500" cy="90251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3960" y="850660"/>
              <a:ext cx="58648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Università di Torino: Fisica, Scienze Chimiche e dei Materiali</a:t>
              </a:r>
            </a:p>
            <a:p>
              <a:r>
                <a:rPr lang="it-IT" b="1" dirty="0"/>
                <a:t>Altri atenei nazionali (Politecnico di Torino, ...)</a:t>
              </a:r>
            </a:p>
            <a:p>
              <a:r>
                <a:rPr lang="it-IT" b="1" dirty="0"/>
                <a:t>A livello internazionale: Grenoble, Parigi, Osaka, Ulm, </a:t>
              </a:r>
              <a:r>
                <a:rPr lang="it-IT" b="1" dirty="0">
                  <a:solidFill>
                    <a:srgbClr val="3C8D93"/>
                  </a:solidFill>
                </a:rPr>
                <a:t>etc.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631" y="4203468"/>
            <a:ext cx="4977798" cy="923330"/>
            <a:chOff x="404631" y="2401206"/>
            <a:chExt cx="4977798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04631" y="2662816"/>
              <a:ext cx="1866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R&amp;D industriale</a:t>
              </a:r>
              <a:endParaRPr lang="it-IT" sz="2000" b="1" dirty="0">
                <a:solidFill>
                  <a:srgbClr val="3C8D93"/>
                </a:solidFill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>
              <a:off x="2823460" y="2411613"/>
              <a:ext cx="190500" cy="90251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3960" y="2401206"/>
              <a:ext cx="23684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Innovazione e sviluppo</a:t>
              </a:r>
            </a:p>
            <a:p>
              <a:r>
                <a:rPr lang="it-IT" b="1" dirty="0"/>
                <a:t>Controllo dei processi</a:t>
              </a:r>
            </a:p>
            <a:p>
              <a:r>
                <a:rPr lang="it-IT" b="1" i="1" dirty="0">
                  <a:solidFill>
                    <a:srgbClr val="3C8D93"/>
                  </a:solidFill>
                </a:rPr>
                <a:t>Nuove tecnologie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04632" y="3287209"/>
            <a:ext cx="828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20/05: </a:t>
            </a:r>
            <a:r>
              <a:rPr lang="it-IT" sz="2000" b="1" dirty="0">
                <a:solidFill>
                  <a:srgbClr val="3C8D93"/>
                </a:solidFill>
              </a:rPr>
              <a:t>Incontro di presentazione </a:t>
            </a:r>
            <a:r>
              <a:rPr lang="it-IT" sz="2000" b="1" dirty="0"/>
              <a:t>su opportunità in ambito "Dottorato"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713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438" y="172599"/>
            <a:ext cx="1555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Referenti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447" y="708519"/>
            <a:ext cx="367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Elettronica</a:t>
            </a:r>
            <a:endParaRPr lang="it-IT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708519"/>
            <a:ext cx="367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Fisica della Materia</a:t>
            </a:r>
            <a:endParaRPr lang="it-IT" sz="1600" b="1" dirty="0"/>
          </a:p>
        </p:txBody>
      </p:sp>
      <p:pic>
        <p:nvPicPr>
          <p:cNvPr id="21" name="Picture 6" descr="Angelo RIVET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7"/>
          <a:stretch/>
        </p:blipFill>
        <p:spPr bwMode="auto">
          <a:xfrm>
            <a:off x="275547" y="4919049"/>
            <a:ext cx="1828800" cy="16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5052" y="1762956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</a:rPr>
              <a:t>Michela Greco</a:t>
            </a:r>
          </a:p>
          <a:p>
            <a:pPr lvl="0"/>
            <a:r>
              <a:rPr lang="it-IT" sz="1600" b="1" dirty="0">
                <a:solidFill>
                  <a:srgbClr val="3C8D93"/>
                </a:solidFill>
              </a:rPr>
              <a:t>michela.greco@unito.it</a:t>
            </a:r>
            <a:endParaRPr lang="it-IT" sz="1100" b="1" dirty="0">
              <a:solidFill>
                <a:srgbClr val="3C8D9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052" y="3569884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Luca Pacher</a:t>
            </a:r>
          </a:p>
          <a:p>
            <a:r>
              <a:rPr lang="it-IT" sz="1600" b="1" dirty="0">
                <a:solidFill>
                  <a:srgbClr val="3C8D93"/>
                </a:solidFill>
              </a:rPr>
              <a:t>luca.pacher@unito.it</a:t>
            </a:r>
            <a:endParaRPr lang="it-IT" sz="1100" b="1" dirty="0">
              <a:solidFill>
                <a:srgbClr val="3C8D9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052" y="5371490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Angelo Rivetti</a:t>
            </a:r>
          </a:p>
          <a:p>
            <a:r>
              <a:rPr lang="it-IT" sz="1600" b="1" dirty="0">
                <a:solidFill>
                  <a:srgbClr val="3C8D93"/>
                </a:solidFill>
              </a:rPr>
              <a:t>angelo.rivetti@unito.it</a:t>
            </a:r>
          </a:p>
        </p:txBody>
      </p:sp>
      <p:pic>
        <p:nvPicPr>
          <p:cNvPr id="23" name="Picture 8" descr="http://www.campusnet.unito.it/docenti/att/polivero.fotograf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89" y="1318323"/>
            <a:ext cx="1828800" cy="1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653852" y="5371490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Ettore Vittone</a:t>
            </a:r>
          </a:p>
          <a:p>
            <a:r>
              <a:rPr lang="it-IT" sz="1600" b="1" dirty="0">
                <a:solidFill>
                  <a:srgbClr val="3C8D93"/>
                </a:solidFill>
              </a:rPr>
              <a:t>ettore.vittone@unito.it</a:t>
            </a:r>
            <a:endParaRPr lang="it-IT" sz="1100" b="1" dirty="0">
              <a:solidFill>
                <a:srgbClr val="3C8D9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3852" y="1762956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Paolo Olivero</a:t>
            </a:r>
          </a:p>
          <a:p>
            <a:r>
              <a:rPr lang="it-IT" sz="1600" b="1" dirty="0">
                <a:solidFill>
                  <a:srgbClr val="3C8D93"/>
                </a:solidFill>
              </a:rPr>
              <a:t>paolo.olivero@unito.it</a:t>
            </a:r>
            <a:endParaRPr lang="it-IT" sz="1100" b="1" dirty="0">
              <a:solidFill>
                <a:srgbClr val="3C8D9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3852" y="3569884"/>
            <a:ext cx="228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Marco Truccato</a:t>
            </a:r>
          </a:p>
          <a:p>
            <a:r>
              <a:rPr lang="it-IT" sz="1600" b="1" dirty="0">
                <a:solidFill>
                  <a:srgbClr val="3C8D93"/>
                </a:solidFill>
              </a:rPr>
              <a:t>marco.truccato@unito.it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2" y="3103340"/>
            <a:ext cx="1230730" cy="164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50" y="3127969"/>
            <a:ext cx="1138078" cy="15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14" y="4872946"/>
            <a:ext cx="14287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pillo\My Pictures\Lavoro\Temp\Download\m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8" y="1318324"/>
            <a:ext cx="1110077" cy="1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854" y="314980"/>
            <a:ext cx="504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Aspetti qualificanti dell’Indirizzo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196" y="1223881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400" b="1" dirty="0"/>
              <a:t>Orientamento verso la </a:t>
            </a:r>
            <a:r>
              <a:rPr lang="it-IT" sz="2400" b="1" dirty="0">
                <a:solidFill>
                  <a:srgbClr val="3C8D93"/>
                </a:solidFill>
              </a:rPr>
              <a:t>ricerca sperimentale</a:t>
            </a:r>
            <a:r>
              <a:rPr lang="it-IT" sz="2400" b="1" dirty="0"/>
              <a:t> con focus su aspetti applicativi (es. </a:t>
            </a:r>
            <a:r>
              <a:rPr lang="it-IT" sz="2400" b="1" dirty="0">
                <a:solidFill>
                  <a:srgbClr val="3C8D93"/>
                </a:solidFill>
              </a:rPr>
              <a:t>tecnologie quantistiche, elettronica, diagnostica beni culturali, acustica, nuovi materiali…</a:t>
            </a:r>
            <a:r>
              <a:rPr lang="it-IT" sz="2400" b="1" dirty="0"/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/>
              <a:t>Forte carattere </a:t>
            </a:r>
            <a:r>
              <a:rPr lang="it-IT" sz="2400" b="1" dirty="0">
                <a:solidFill>
                  <a:srgbClr val="3C8D93"/>
                </a:solidFill>
              </a:rPr>
              <a:t>inter-disciplinare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/>
              <a:t>Integrazione di corsi di carattere </a:t>
            </a:r>
            <a:r>
              <a:rPr lang="it-IT" sz="2400" b="1" dirty="0">
                <a:solidFill>
                  <a:srgbClr val="3C8D93"/>
                </a:solidFill>
              </a:rPr>
              <a:t>sperimentale</a:t>
            </a:r>
            <a:r>
              <a:rPr lang="it-IT" sz="2400" b="1" dirty="0"/>
              <a:t> e </a:t>
            </a:r>
            <a:r>
              <a:rPr lang="it-IT" sz="2400" b="1" dirty="0">
                <a:solidFill>
                  <a:srgbClr val="3C8D93"/>
                </a:solidFill>
              </a:rPr>
              <a:t>modellistico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/>
              <a:t>Trasferimento di segmenti di conoscenze sviluppati dai docenti nei rispettivi </a:t>
            </a:r>
            <a:r>
              <a:rPr lang="it-IT" sz="2400" b="1" dirty="0">
                <a:solidFill>
                  <a:srgbClr val="3C8D93"/>
                </a:solidFill>
              </a:rPr>
              <a:t>campi di ricerca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/>
              <a:t>Attenzione alle richieste del mondo della ricerca &amp; sviluppo in </a:t>
            </a:r>
            <a:r>
              <a:rPr lang="it-IT" sz="2400" b="1" dirty="0">
                <a:solidFill>
                  <a:srgbClr val="3C8D93"/>
                </a:solidFill>
              </a:rPr>
              <a:t>ambito industriale</a:t>
            </a:r>
          </a:p>
        </p:txBody>
      </p:sp>
    </p:spTree>
    <p:extLst>
      <p:ext uri="{BB962C8B-B14F-4D97-AF65-F5344CB8AC3E}">
        <p14:creationId xmlns:p14="http://schemas.microsoft.com/office/powerpoint/2010/main" val="428169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49" y="601606"/>
            <a:ext cx="1461104" cy="286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9369" y="10180"/>
            <a:ext cx="268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Percorso di Studi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7479" y="1178033"/>
            <a:ext cx="278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/>
              <a:t>2 corsi di stampo teorico</a:t>
            </a:r>
            <a:endParaRPr lang="it-IT" sz="2000" b="1" i="1" dirty="0">
              <a:solidFill>
                <a:srgbClr val="3C8D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1396" y="1643561"/>
            <a:ext cx="162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/>
              <a:t>1 corso affine</a:t>
            </a:r>
            <a:endParaRPr lang="it-IT" sz="2000" b="1" i="1" dirty="0">
              <a:solidFill>
                <a:srgbClr val="3C8D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3413" y="2240864"/>
            <a:ext cx="1617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/>
              <a:t>1 corso affine</a:t>
            </a:r>
            <a:endParaRPr lang="it-IT" sz="2000" b="1" i="1" dirty="0">
              <a:solidFill>
                <a:srgbClr val="3C8D93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5934960" y="767447"/>
            <a:ext cx="190500" cy="12212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flipH="1">
            <a:off x="3649011" y="1566266"/>
            <a:ext cx="192438" cy="58394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16481" y="1559519"/>
            <a:ext cx="2409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u="sng" dirty="0"/>
              <a:t>Energia e Clima</a:t>
            </a:r>
          </a:p>
          <a:p>
            <a:pPr algn="r"/>
            <a:r>
              <a:rPr lang="it-IT" sz="1100" b="1" dirty="0" err="1"/>
              <a:t>Meteorology</a:t>
            </a:r>
            <a:r>
              <a:rPr lang="it-IT" sz="1100" b="1" dirty="0"/>
              <a:t> </a:t>
            </a:r>
          </a:p>
          <a:p>
            <a:pPr algn="r"/>
            <a:r>
              <a:rPr lang="it-IT" sz="1100" b="1" dirty="0"/>
              <a:t>Processi Atmosferici ed Inquinamento</a:t>
            </a:r>
          </a:p>
          <a:p>
            <a:pPr algn="r"/>
            <a:endParaRPr lang="it-IT" sz="1100" b="1" dirty="0"/>
          </a:p>
        </p:txBody>
      </p:sp>
      <p:sp>
        <p:nvSpPr>
          <p:cNvPr id="20" name="Left Brace 19"/>
          <p:cNvSpPr/>
          <p:nvPr/>
        </p:nvSpPr>
        <p:spPr>
          <a:xfrm>
            <a:off x="5333952" y="2014819"/>
            <a:ext cx="201290" cy="1352520"/>
          </a:xfrm>
          <a:prstGeom prst="leftBrace">
            <a:avLst>
              <a:gd name="adj1" fmla="val 8333"/>
              <a:gd name="adj2" fmla="val 3595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4757" y="3367339"/>
            <a:ext cx="24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u="sng" dirty="0"/>
              <a:t>Fisica dello Stato Solido</a:t>
            </a:r>
            <a:endParaRPr lang="it-IT" b="1" u="sng" dirty="0">
              <a:solidFill>
                <a:srgbClr val="3C8D9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332" y="3935939"/>
            <a:ext cx="427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Physics of Semiconductors with Laboratory</a:t>
            </a:r>
            <a:endParaRPr lang="it-IT" b="1" dirty="0">
              <a:solidFill>
                <a:srgbClr val="3C8D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551" y="4220240"/>
            <a:ext cx="435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Physics of Superconductors with Laboratory</a:t>
            </a:r>
            <a:endParaRPr lang="it-IT" b="1" dirty="0">
              <a:solidFill>
                <a:srgbClr val="3C8D9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422" y="3651639"/>
            <a:ext cx="342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u="sng" dirty="0"/>
              <a:t>Laboratorio di Fisica della Materia</a:t>
            </a:r>
            <a:endParaRPr lang="it-IT" b="1" u="sng" dirty="0">
              <a:solidFill>
                <a:srgbClr val="3C8D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6943" y="3367339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Elettronica Applicata</a:t>
            </a:r>
            <a:endParaRPr lang="it-IT" b="1" u="sng" dirty="0">
              <a:solidFill>
                <a:srgbClr val="3C8D9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9126" y="3651639"/>
            <a:ext cx="353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u="sng" dirty="0"/>
              <a:t>Laboratorio Avanzato di Elettronica</a:t>
            </a:r>
            <a:endParaRPr lang="it-IT" b="1" u="sng" dirty="0">
              <a:solidFill>
                <a:srgbClr val="3C8D93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5334501" y="4842918"/>
            <a:ext cx="179395" cy="1105689"/>
          </a:xfrm>
          <a:prstGeom prst="leftBrace">
            <a:avLst>
              <a:gd name="adj1" fmla="val 8333"/>
              <a:gd name="adj2" fmla="val 5165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56994" y="4878102"/>
            <a:ext cx="3232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Algoritmi Numerici per la Fisica</a:t>
            </a:r>
          </a:p>
          <a:p>
            <a:r>
              <a:rPr lang="it-IT" sz="1100" b="1" dirty="0"/>
              <a:t>Laboratorio di Fisica Nucleare e Subnucleare II</a:t>
            </a:r>
          </a:p>
          <a:p>
            <a:r>
              <a:rPr lang="it-IT" sz="1100" b="1" dirty="0"/>
              <a:t>Onde non lineari e Turbolenza</a:t>
            </a:r>
          </a:p>
          <a:p>
            <a:pPr>
              <a:tabLst>
                <a:tab pos="228600" algn="l"/>
              </a:tabLst>
            </a:pPr>
            <a:r>
              <a:rPr lang="en-US" sz="1100" b="1" dirty="0"/>
              <a:t>Laboratory on advanced modeling techniques:	Multi Agent Systems (MAS)</a:t>
            </a:r>
            <a:endParaRPr lang="en-US" sz="1100" b="1" dirty="0">
              <a:solidFill>
                <a:srgbClr val="FF0000"/>
              </a:solidFill>
            </a:endParaRPr>
          </a:p>
          <a:p>
            <a:pPr>
              <a:tabLst>
                <a:tab pos="228600" algn="l"/>
              </a:tabLst>
            </a:pPr>
            <a:r>
              <a:rPr lang="it-IT" sz="1100" b="1" dirty="0">
                <a:solidFill>
                  <a:srgbClr val="3C8D93"/>
                </a:solidFill>
              </a:rPr>
              <a:t>Tutti i corsi precedenti, non selezionati</a:t>
            </a:r>
            <a:endParaRPr lang="en-US" sz="1100" b="1" dirty="0">
              <a:solidFill>
                <a:srgbClr val="3C8D93"/>
              </a:solidFill>
            </a:endParaRPr>
          </a:p>
        </p:txBody>
      </p:sp>
      <p:grpSp>
        <p:nvGrpSpPr>
          <p:cNvPr id="2056" name="Group 2055"/>
          <p:cNvGrpSpPr/>
          <p:nvPr/>
        </p:nvGrpSpPr>
        <p:grpSpPr>
          <a:xfrm>
            <a:off x="3836025" y="4553455"/>
            <a:ext cx="1446698" cy="963305"/>
            <a:chOff x="3836025" y="5512996"/>
            <a:chExt cx="1446698" cy="963305"/>
          </a:xfrm>
        </p:grpSpPr>
        <p:sp>
          <p:nvSpPr>
            <p:cNvPr id="24" name="TextBox 23"/>
            <p:cNvSpPr txBox="1"/>
            <p:nvPr/>
          </p:nvSpPr>
          <p:spPr>
            <a:xfrm>
              <a:off x="3836025" y="6076191"/>
              <a:ext cx="1446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i="1" dirty="0"/>
                <a:t>Corso libero</a:t>
              </a:r>
              <a:endParaRPr lang="it-IT" sz="2000" b="1" i="1" dirty="0">
                <a:solidFill>
                  <a:srgbClr val="3C8D93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61278" y="5512996"/>
              <a:ext cx="1421445" cy="588790"/>
              <a:chOff x="3834182" y="5512996"/>
              <a:chExt cx="1421445" cy="58879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80374">
                <a:off x="3834182" y="5512996"/>
                <a:ext cx="549907" cy="588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9626" flipH="1">
                <a:off x="4705720" y="5512996"/>
                <a:ext cx="549907" cy="588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687306" y="5948607"/>
            <a:ext cx="176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Tesi Magistrale</a:t>
            </a:r>
            <a:endParaRPr lang="it-IT" sz="2000" b="1" dirty="0">
              <a:solidFill>
                <a:srgbClr val="3C8D93"/>
              </a:solidFill>
            </a:endParaRPr>
          </a:p>
        </p:txBody>
      </p:sp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21" y="5498916"/>
            <a:ext cx="486560" cy="4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17429" y="4691596"/>
            <a:ext cx="2660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+</a:t>
            </a:r>
          </a:p>
          <a:p>
            <a:pPr algn="ctr"/>
            <a:r>
              <a:rPr lang="it-IT" sz="1600" b="1" dirty="0"/>
              <a:t>Orientamento</a:t>
            </a:r>
          </a:p>
          <a:p>
            <a:pPr algn="ctr"/>
            <a:r>
              <a:rPr lang="it-IT" sz="1600" b="1" dirty="0"/>
              <a:t>e Sviluppo Professionale</a:t>
            </a:r>
          </a:p>
          <a:p>
            <a:pPr algn="ctr"/>
            <a:r>
              <a:rPr lang="it-IT" sz="1600" b="1" dirty="0"/>
              <a:t>o</a:t>
            </a:r>
          </a:p>
          <a:p>
            <a:pPr algn="ctr"/>
            <a:r>
              <a:rPr lang="it-IT" sz="1600" b="1" dirty="0"/>
              <a:t>Aspetti Professionali di Fisica</a:t>
            </a:r>
          </a:p>
          <a:p>
            <a:pPr algn="ctr"/>
            <a:r>
              <a:rPr lang="it-IT" sz="1600" b="1" dirty="0"/>
              <a:t>Applicata</a:t>
            </a:r>
          </a:p>
        </p:txBody>
      </p:sp>
      <p:sp>
        <p:nvSpPr>
          <p:cNvPr id="2058" name="Rounded Rectangle 2057"/>
          <p:cNvSpPr/>
          <p:nvPr/>
        </p:nvSpPr>
        <p:spPr>
          <a:xfrm>
            <a:off x="517429" y="4687638"/>
            <a:ext cx="2660050" cy="1592521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06243" y="3935939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Digital </a:t>
            </a:r>
            <a:r>
              <a:rPr lang="it-IT" b="1" dirty="0" err="1"/>
              <a:t>electronics</a:t>
            </a:r>
            <a:endParaRPr lang="it-IT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61836" y="4220240"/>
            <a:ext cx="17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Microelectronics</a:t>
            </a:r>
            <a:endParaRPr lang="it-IT" b="1" dirty="0"/>
          </a:p>
        </p:txBody>
      </p:sp>
      <p:sp>
        <p:nvSpPr>
          <p:cNvPr id="43" name="TextBox 5"/>
          <p:cNvSpPr txBox="1"/>
          <p:nvPr/>
        </p:nvSpPr>
        <p:spPr>
          <a:xfrm>
            <a:off x="1119124" y="263760"/>
            <a:ext cx="186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/>
              <a:t>1 corso a scelta:</a:t>
            </a:r>
            <a:endParaRPr lang="it-IT" sz="2000" b="1" i="1" dirty="0">
              <a:solidFill>
                <a:srgbClr val="3C8D9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93" y="624881"/>
            <a:ext cx="405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Complementi di Fisica Generale</a:t>
            </a:r>
          </a:p>
          <a:p>
            <a:pPr algn="ctr"/>
            <a:r>
              <a:rPr lang="it-IT" b="1" dirty="0"/>
              <a:t>Laboratorio di Geofisica Computazionale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6054437" y="764499"/>
            <a:ext cx="30185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u="sng" dirty="0"/>
              <a:t>Complementi di Metodi Matematici per la Fisica</a:t>
            </a:r>
          </a:p>
          <a:p>
            <a:r>
              <a:rPr lang="it-IT" sz="1100" b="1" dirty="0"/>
              <a:t>Complementi di Meccanica Quantistica</a:t>
            </a:r>
          </a:p>
          <a:p>
            <a:r>
              <a:rPr lang="it-IT" sz="1100" b="1" dirty="0"/>
              <a:t>Reti Neurali</a:t>
            </a:r>
          </a:p>
          <a:p>
            <a:r>
              <a:rPr lang="it-IT" sz="1100" b="1" dirty="0"/>
              <a:t>Relatività Generale</a:t>
            </a:r>
          </a:p>
          <a:p>
            <a:r>
              <a:rPr lang="it-IT" sz="1100" b="1" dirty="0"/>
              <a:t>Complementi di Struttura della Materia</a:t>
            </a:r>
          </a:p>
          <a:p>
            <a:pPr marL="227013" indent="-227013"/>
            <a:r>
              <a:rPr lang="en-US" sz="1100" b="1" dirty="0"/>
              <a:t>Machine Learning for Applied Physics and  High Energy Physics</a:t>
            </a:r>
            <a:endParaRPr lang="it-IT" sz="1100" b="1" dirty="0"/>
          </a:p>
        </p:txBody>
      </p:sp>
      <p:sp>
        <p:nvSpPr>
          <p:cNvPr id="37" name="TextBox 20"/>
          <p:cNvSpPr txBox="1"/>
          <p:nvPr/>
        </p:nvSpPr>
        <p:spPr>
          <a:xfrm>
            <a:off x="5411318" y="1979252"/>
            <a:ext cx="379462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Fisica dei Laser</a:t>
            </a:r>
          </a:p>
          <a:p>
            <a:r>
              <a:rPr lang="it-IT" sz="1100" b="1" dirty="0"/>
              <a:t>Laboratorio di Fisica Nucleare e Subnucleare I</a:t>
            </a:r>
          </a:p>
          <a:p>
            <a:r>
              <a:rPr lang="it-IT" sz="1100" b="1" dirty="0"/>
              <a:t>Metodi Fisici in Archeometria e Beni Culturali con Laboratorio</a:t>
            </a:r>
          </a:p>
          <a:p>
            <a:r>
              <a:rPr lang="en-US" sz="1100" b="1" dirty="0"/>
              <a:t>Elements of Space Physics and Technology</a:t>
            </a:r>
            <a:endParaRPr lang="it-IT" sz="1100" b="1" dirty="0"/>
          </a:p>
          <a:p>
            <a:r>
              <a:rPr lang="it-IT" sz="1100" b="1" dirty="0"/>
              <a:t>Applied Nuclear Physics</a:t>
            </a:r>
          </a:p>
          <a:p>
            <a:r>
              <a:rPr lang="it-IT" sz="1100" b="1" dirty="0">
                <a:solidFill>
                  <a:srgbClr val="3C8D93"/>
                </a:solidFill>
              </a:rPr>
              <a:t>Quantum Technologies with Laboratory</a:t>
            </a:r>
          </a:p>
          <a:p>
            <a:r>
              <a:rPr lang="it-IT" sz="1100" b="1" dirty="0">
                <a:solidFill>
                  <a:srgbClr val="3C8D93"/>
                </a:solidFill>
              </a:rPr>
              <a:t>Nanomaterials and nanotechnology</a:t>
            </a:r>
          </a:p>
        </p:txBody>
      </p:sp>
      <p:sp>
        <p:nvSpPr>
          <p:cNvPr id="38" name="CasellaDiTesto 11"/>
          <p:cNvSpPr txBox="1"/>
          <p:nvPr/>
        </p:nvSpPr>
        <p:spPr>
          <a:xfrm>
            <a:off x="417250" y="6457289"/>
            <a:ext cx="871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Elenco dei corsi disponibili in lingua inglese: </a:t>
            </a:r>
            <a:r>
              <a:rPr lang="it-IT" sz="1400" dirty="0">
                <a:hlinkClick r:id="rId6"/>
              </a:rPr>
              <a:t>https://www.physics.unito.it/do/home.pl/View?doc=Course_search.html</a:t>
            </a:r>
            <a:endParaRPr lang="it-IT" sz="14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6393106"/>
            <a:ext cx="373357" cy="43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5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267" y="280095"/>
            <a:ext cx="6889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Corsi </a:t>
            </a:r>
            <a:r>
              <a:rPr lang="it-IT" sz="2800" b="1" dirty="0">
                <a:solidFill>
                  <a:srgbClr val="3C8D93"/>
                </a:solidFill>
              </a:rPr>
              <a:t>consigliati</a:t>
            </a:r>
            <a:r>
              <a:rPr lang="it-IT" sz="2800" b="1" dirty="0"/>
              <a:t> del Corso di Laurea Triennale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9122" y="930077"/>
            <a:ext cx="8441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Elettronica (III anno, III PD)			</a:t>
            </a:r>
            <a:r>
              <a:rPr lang="it-IT" sz="2000" b="1" dirty="0">
                <a:latin typeface="Calibri"/>
                <a:cs typeface="Calibri"/>
              </a:rPr>
              <a:t>→ </a:t>
            </a:r>
            <a:r>
              <a:rPr lang="it-IT" sz="2000" b="1" i="1" dirty="0">
                <a:latin typeface="Calibri"/>
                <a:cs typeface="Calibri"/>
              </a:rPr>
              <a:t>Elettronica Applicata</a:t>
            </a:r>
            <a:endParaRPr lang="it-IT" sz="2000" b="1" i="1" dirty="0"/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Laboratorio di Elettronica (III anno, I PD)		</a:t>
            </a:r>
            <a:r>
              <a:rPr lang="it-IT" sz="2000" b="1" dirty="0">
                <a:latin typeface="Calibri"/>
                <a:cs typeface="Calibri"/>
              </a:rPr>
              <a:t>→ </a:t>
            </a:r>
            <a:r>
              <a:rPr lang="it-IT" sz="2000" b="1" i="1" dirty="0">
                <a:latin typeface="Calibri"/>
                <a:cs typeface="Calibri"/>
              </a:rPr>
              <a:t>Lab. Avanzato di Elettr.</a:t>
            </a:r>
            <a:endParaRPr lang="it-IT" sz="2000" b="1" i="1" dirty="0"/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Tecniche di Calcolo per la Fisica (III anno, I PD)</a:t>
            </a:r>
          </a:p>
          <a:p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>
                <a:solidFill>
                  <a:srgbClr val="3C8D93"/>
                </a:solidFill>
              </a:rPr>
              <a:t>Introduzione alle </a:t>
            </a:r>
            <a:r>
              <a:rPr lang="it-IT" sz="2000" b="1" dirty="0" err="1">
                <a:solidFill>
                  <a:srgbClr val="3C8D93"/>
                </a:solidFill>
              </a:rPr>
              <a:t>Nanoscienze</a:t>
            </a:r>
            <a:endParaRPr lang="it-IT" sz="2000" b="1" dirty="0">
              <a:solidFill>
                <a:srgbClr val="3C8D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22930" y="3245078"/>
            <a:ext cx="3898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Alcune </a:t>
            </a:r>
            <a:r>
              <a:rPr lang="it-IT" sz="2800" b="1" dirty="0">
                <a:solidFill>
                  <a:srgbClr val="3C8D93"/>
                </a:solidFill>
              </a:rPr>
              <a:t>regole</a:t>
            </a:r>
            <a:r>
              <a:rPr lang="it-IT" sz="2800" b="1" dirty="0"/>
              <a:t> importanti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122" y="383653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Chi non ha seguito </a:t>
            </a:r>
            <a:r>
              <a:rPr lang="it-IT" sz="2000" b="1" dirty="0">
                <a:solidFill>
                  <a:srgbClr val="3C8D93"/>
                </a:solidFill>
              </a:rPr>
              <a:t>Metodi Matematici della Fisica II</a:t>
            </a:r>
            <a:r>
              <a:rPr lang="it-IT" sz="2000" b="1" dirty="0"/>
              <a:t> nella LT, </a:t>
            </a:r>
            <a:r>
              <a:rPr lang="it-IT" sz="2000" b="1" u="sng" dirty="0">
                <a:solidFill>
                  <a:srgbClr val="3C8D93"/>
                </a:solidFill>
              </a:rPr>
              <a:t>deve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inserire </a:t>
            </a:r>
            <a:r>
              <a:rPr lang="it-IT" sz="2000" b="1" dirty="0">
                <a:solidFill>
                  <a:srgbClr val="3C8D93"/>
                </a:solidFill>
              </a:rPr>
              <a:t>Complementi di Metodi Matematici per la Fisica</a:t>
            </a:r>
            <a:r>
              <a:rPr lang="it-IT" sz="2000" b="1" dirty="0"/>
              <a:t> nel curriculum di studi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>
                <a:solidFill>
                  <a:srgbClr val="3C8D93"/>
                </a:solidFill>
              </a:rPr>
              <a:t>Fisica dello Stato Solido</a:t>
            </a:r>
            <a:r>
              <a:rPr lang="it-IT" sz="2000" b="1" dirty="0"/>
              <a:t>: propedeutico a </a:t>
            </a:r>
            <a:r>
              <a:rPr lang="it-IT" sz="2000" b="1" dirty="0">
                <a:solidFill>
                  <a:srgbClr val="3C8D93"/>
                </a:solidFill>
              </a:rPr>
              <a:t>Laboratorio di Fisica della Materia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Tra i corsi affini: almeno un corso </a:t>
            </a:r>
            <a:r>
              <a:rPr lang="it-IT" sz="2000" b="1" dirty="0">
                <a:solidFill>
                  <a:srgbClr val="3C8D93"/>
                </a:solidFill>
              </a:rPr>
              <a:t>FIS/06</a:t>
            </a:r>
          </a:p>
        </p:txBody>
      </p:sp>
    </p:spTree>
    <p:extLst>
      <p:ext uri="{BB962C8B-B14F-4D97-AF65-F5344CB8AC3E}">
        <p14:creationId xmlns:p14="http://schemas.microsoft.com/office/powerpoint/2010/main" val="269446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73568" y="1254113"/>
            <a:ext cx="779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000" b="1" dirty="0">
                <a:solidFill>
                  <a:srgbClr val="3C8D93"/>
                </a:solidFill>
              </a:rPr>
              <a:t>45</a:t>
            </a:r>
            <a:r>
              <a:rPr lang="it-IT" sz="2000" b="1" dirty="0"/>
              <a:t> CFU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Attività </a:t>
            </a:r>
            <a:r>
              <a:rPr lang="it-IT" sz="2000" b="1" dirty="0">
                <a:solidFill>
                  <a:srgbClr val="3C8D93"/>
                </a:solidFill>
              </a:rPr>
              <a:t>sperimentale / modellistica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Durata prevista: </a:t>
            </a:r>
            <a:r>
              <a:rPr lang="it-IT" sz="2000" b="1" u="sng" dirty="0">
                <a:solidFill>
                  <a:srgbClr val="3C8D93"/>
                </a:solidFill>
              </a:rPr>
              <a:t>9 mesi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Opportuno iniziare il percorso avendo sostenuto </a:t>
            </a:r>
            <a:r>
              <a:rPr lang="it-IT" sz="2000" b="1" i="1" dirty="0">
                <a:solidFill>
                  <a:srgbClr val="3C8D93"/>
                </a:solidFill>
              </a:rPr>
              <a:t>quasi</a:t>
            </a:r>
            <a:r>
              <a:rPr lang="it-IT" sz="2000" b="1" dirty="0">
                <a:solidFill>
                  <a:srgbClr val="3C8D93"/>
                </a:solidFill>
              </a:rPr>
              <a:t> tutti gli esami </a:t>
            </a:r>
            <a:r>
              <a:rPr lang="it-IT" sz="2000" b="1" dirty="0"/>
              <a:t>(2, max 3, residui)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Impegno a </a:t>
            </a:r>
            <a:r>
              <a:rPr lang="it-IT" sz="2000" b="1" dirty="0">
                <a:solidFill>
                  <a:srgbClr val="3C8D93"/>
                </a:solidFill>
              </a:rPr>
              <a:t>tempo pieno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Tappa importante: esame di </a:t>
            </a:r>
            <a:r>
              <a:rPr lang="it-IT" sz="2000" b="1" dirty="0">
                <a:solidFill>
                  <a:srgbClr val="3C8D93"/>
                </a:solidFill>
              </a:rPr>
              <a:t>metà tesi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>
              <a:solidFill>
                <a:srgbClr val="3C8D9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Possibili sedi: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000" b="1" dirty="0"/>
              <a:t>Dipartimento di Fisica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000" b="1" dirty="0"/>
              <a:t>Enti di ricerca nazionali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000" b="1" dirty="0"/>
              <a:t>Università e enti di ricerca stranieri (</a:t>
            </a:r>
            <a:r>
              <a:rPr lang="it-IT" sz="2000" b="1" dirty="0">
                <a:latin typeface="Calibri"/>
                <a:cs typeface="Calibri"/>
              </a:rPr>
              <a:t>→ Erasmus)</a:t>
            </a:r>
            <a:endParaRPr lang="it-IT" sz="20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000" b="1" dirty="0"/>
              <a:t>R&amp;D in ambito industriale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sz="2000" b="1" dirty="0"/>
              <a:t>Seminari e presentazioni di attività di tesi: </a:t>
            </a:r>
            <a:r>
              <a:rPr lang="it-IT" sz="2000" b="1" dirty="0">
                <a:solidFill>
                  <a:srgbClr val="3C8D93"/>
                </a:solidFill>
              </a:rPr>
              <a:t>pianificati nel corso del </a:t>
            </a:r>
            <a:r>
              <a:rPr lang="it-IT" sz="2000" b="1" u="sng" dirty="0">
                <a:solidFill>
                  <a:srgbClr val="3C8D93"/>
                </a:solidFill>
              </a:rPr>
              <a:t>primo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3C8D93"/>
                </a:solidFill>
              </a:rPr>
              <a:t>periodo didattico; </a:t>
            </a:r>
            <a:r>
              <a:rPr lang="it-IT" sz="2000" b="1" u="sng" dirty="0">
                <a:solidFill>
                  <a:srgbClr val="3C8D93"/>
                </a:solidFill>
              </a:rPr>
              <a:t>seminari </a:t>
            </a:r>
            <a:r>
              <a:rPr lang="it-IT" sz="2000" b="1" dirty="0">
                <a:solidFill>
                  <a:srgbClr val="3C8D93"/>
                </a:solidFill>
              </a:rPr>
              <a:t>durante i singoli insegnamenti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3950" y="172599"/>
            <a:ext cx="2476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Percorso di Tesi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pic>
        <p:nvPicPr>
          <p:cNvPr id="2050" name="Picture 2" descr="C:\users\pillo\My Pictures\Lavoro\Burocrazia\Documenti\Loghi\Erasm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39" y="4175491"/>
            <a:ext cx="1521565" cy="12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89" y="3341064"/>
            <a:ext cx="609601" cy="36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7871" y="3341064"/>
            <a:ext cx="548641" cy="36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17" y="3817737"/>
            <a:ext cx="731520" cy="36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90" y="3819523"/>
            <a:ext cx="585216" cy="36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3709" y="3789162"/>
            <a:ext cx="52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etc.</a:t>
            </a:r>
            <a:endParaRPr lang="it-IT" b="1" i="1" dirty="0">
              <a:solidFill>
                <a:srgbClr val="3C8D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5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950" y="172599"/>
            <a:ext cx="2476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Percorso di Tesi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pic>
        <p:nvPicPr>
          <p:cNvPr id="5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95" y="3398060"/>
            <a:ext cx="1379417" cy="11207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461" y="2374953"/>
            <a:ext cx="923925" cy="1104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2" name="Picture 15" descr="Environment P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6177" y="362282"/>
            <a:ext cx="2141538" cy="488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34" descr="CERN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6664" y="1667374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logoVishay_Semiconductor_GmbH__53628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5908" y="3196448"/>
            <a:ext cx="15240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49" descr="logo20hysyla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9358" y="6066256"/>
            <a:ext cx="1905000" cy="542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" name="Picture 2" descr="UT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6" y="4659845"/>
            <a:ext cx="1143000" cy="8191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primaelectro.com/wp-content/uploads/2015/05/prima_electro_logo31.png?x587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96" y="5918201"/>
            <a:ext cx="1714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39" y="689751"/>
            <a:ext cx="1090755" cy="10037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4888" y="1027387"/>
            <a:ext cx="2658471" cy="537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3" descr="C:\users\pillo\My Pictures\Lavoro\Burocrazia\Documenti\Loghi\INRi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9" y="1478188"/>
            <a:ext cx="1809374" cy="5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pillo\My Pictures\Lavoro\Burocrazia\Documenti\Loghi\INFN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75" y="4151398"/>
            <a:ext cx="1451770" cy="7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26" y="6002736"/>
            <a:ext cx="1837644" cy="4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1" y="5736834"/>
            <a:ext cx="1130894" cy="102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illo\My Pictures\Lavoro\Burocrazia\Documenti\Loghi\Erasmu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" y="164695"/>
            <a:ext cx="1451392" cy="12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:\users\pillo\My Pictures\Lavoro\Temp\Download\Marelli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50" y="4886274"/>
            <a:ext cx="871297" cy="8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illo\My Pictures\Lavoro\Didattica\Burocrazia\CCS\CCS Fisica\Curriculum Ambiente - Tecnologie Avanzate\Presentazioni indirizzo\2023-24\plo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50" y="2007563"/>
            <a:ext cx="4191675" cy="3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84262" y="1722589"/>
            <a:ext cx="25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3C8D93"/>
                </a:solidFill>
              </a:rPr>
              <a:t>luglio 2012 –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6590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2588" y="5950842"/>
            <a:ext cx="801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https://www.fisicamagistrale.unito.it/do/home.pl/View?doc=Tesi_e_Laurea.html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015819"/>
            <a:ext cx="8380412" cy="47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2594" y="172599"/>
            <a:ext cx="37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Informazioni integrative</a:t>
            </a:r>
            <a:endParaRPr lang="it-IT" sz="2800" b="1" dirty="0">
              <a:solidFill>
                <a:srgbClr val="3C8D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4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5092" y="1065296"/>
            <a:ext cx="8550334" cy="2530160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539" y="874120"/>
            <a:ext cx="1421562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6586" y="172599"/>
            <a:ext cx="219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Ambiti di Tesi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39" y="874120"/>
            <a:ext cx="142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Elettronica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5092" y="3950539"/>
            <a:ext cx="8550334" cy="2530160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39" y="3759363"/>
            <a:ext cx="2770970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539" y="3759363"/>
            <a:ext cx="277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Fisica dello Stato Solido</a:t>
            </a:r>
          </a:p>
        </p:txBody>
      </p:sp>
      <p:pic>
        <p:nvPicPr>
          <p:cNvPr id="15" name="Picture 19" descr="Image 14"/>
          <p:cNvPicPr>
            <a:picLocks noChangeAspect="1" noChangeArrowheads="1"/>
          </p:cNvPicPr>
          <p:nvPr/>
        </p:nvPicPr>
        <p:blipFill rotWithShape="1">
          <a:blip r:embed="rId2"/>
          <a:srcRect l="24056" r="23356"/>
          <a:stretch/>
        </p:blipFill>
        <p:spPr bwMode="auto">
          <a:xfrm>
            <a:off x="455352" y="1312598"/>
            <a:ext cx="845936" cy="80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bes3.ihep.ac.cn/images/BES3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81" y="1574243"/>
            <a:ext cx="985428" cy="4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www.belle2.org/common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59" y="1574244"/>
            <a:ext cx="568214" cy="4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52181" y="2042062"/>
            <a:ext cx="98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Pechino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867" y="2042062"/>
            <a:ext cx="68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Torino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3752" y="2042062"/>
            <a:ext cx="98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Tsukuba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8706" y="1174134"/>
            <a:ext cx="5141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Ricerca di base e applicata: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elettronica in 65 nm per esperimento CMS @ CERN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Sistemi di </a:t>
            </a:r>
            <a:r>
              <a:rPr lang="it-IT" sz="1400" b="1" i="1" dirty="0"/>
              <a:t>timing</a:t>
            </a:r>
            <a:r>
              <a:rPr lang="it-IT" sz="1400" b="1" dirty="0"/>
              <a:t> ad alta risoluzione temporale (&lt;50 ps)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Rivelatori monolitici innovativi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Sistemi integrati per applicazioni in Fisica Medica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Circuiti integrati per applicazioni criogeniche (esp. DarkSide)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Sviluppo di sistemi di acquisizione e test basati su FPGA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Integrazione elettronica per rivelatore CGEM usando TIGER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Applicazioni per il rivelatore Cherenkov TOP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Programmazione HW (LabView, VHDL), sistemi DAQ con FPGA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64829" t="4062" r="1707"/>
          <a:stretch/>
        </p:blipFill>
        <p:spPr>
          <a:xfrm>
            <a:off x="460498" y="2319061"/>
            <a:ext cx="687426" cy="932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12992" b="12622"/>
          <a:stretch/>
        </p:blipFill>
        <p:spPr>
          <a:xfrm>
            <a:off x="1265775" y="2715288"/>
            <a:ext cx="1267762" cy="791221"/>
          </a:xfrm>
          <a:prstGeom prst="rect">
            <a:avLst/>
          </a:prstGeom>
        </p:spPr>
      </p:pic>
      <p:pic>
        <p:nvPicPr>
          <p:cNvPr id="24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1" t="58408" r="3131"/>
          <a:stretch/>
        </p:blipFill>
        <p:spPr bwMode="auto">
          <a:xfrm>
            <a:off x="2627790" y="2354456"/>
            <a:ext cx="1010916" cy="8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" y="4336814"/>
            <a:ext cx="464797" cy="427717"/>
          </a:xfrm>
          <a:prstGeom prst="rect">
            <a:avLst/>
          </a:prstGeom>
        </p:spPr>
      </p:pic>
      <p:pic>
        <p:nvPicPr>
          <p:cNvPr id="4098" name="Picture 2" descr="C:\users\pillo\My Pictures\Lavoro\Burocrazia\Documenti\Loghi\INF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62" y="4388022"/>
            <a:ext cx="642642" cy="3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pillo\My Pictures\Lavoro\Burocrazia\Documenti\Loghi\INRi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4" y="4362185"/>
            <a:ext cx="1151070" cy="3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60451" y="4323469"/>
            <a:ext cx="379977" cy="45440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  <p:sp>
        <p:nvSpPr>
          <p:cNvPr id="30" name="TextBox 29"/>
          <p:cNvSpPr txBox="1"/>
          <p:nvPr/>
        </p:nvSpPr>
        <p:spPr>
          <a:xfrm>
            <a:off x="3638706" y="4061457"/>
            <a:ext cx="5141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Attività sperimentali (e modellistiche):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Dispositivi a superconduttore nano-strutturato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Funzionalizzazione di materiali innovativi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Dispositivi in diamante artificiale per la bio-sensoristica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Dispositivi in diamante artificiale per le tecnologie quantistiche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Metodi fisici in Archeometria - Beni Culturali</a:t>
            </a:r>
          </a:p>
        </p:txBody>
      </p:sp>
      <p:pic>
        <p:nvPicPr>
          <p:cNvPr id="4099" name="Picture 3" descr="C:\users\pillo\My Pictures\Lavoro\Burocrazia\Documenti\Loghi\Venari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3" y="4892453"/>
            <a:ext cx="1179073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illo\My Pictures\Lavoro\Burocrazia\Documenti\Loghi\TecnAr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68" y="4892454"/>
            <a:ext cx="1065661" cy="3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76"/>
          <a:stretch/>
        </p:blipFill>
        <p:spPr bwMode="auto">
          <a:xfrm>
            <a:off x="642278" y="5599407"/>
            <a:ext cx="910746" cy="7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2613" y="5388826"/>
            <a:ext cx="1262915" cy="7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6" descr="ANd9GcQkOZGzbAhUjZ44unkigpka2ls8utRMWRZX2sA1rEbJmrDl2tp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76586" y="5745137"/>
            <a:ext cx="988444" cy="6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:\Lavoro\Post-Doc\Pubblicazioni\- Work in progress -\2014_16Ch-Letter\Immagini\Fig_1bc.t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r="7768"/>
          <a:stretch/>
        </p:blipFill>
        <p:spPr bwMode="auto">
          <a:xfrm>
            <a:off x="5139809" y="5723450"/>
            <a:ext cx="749955" cy="66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74" y="5388826"/>
            <a:ext cx="1007289" cy="8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7" y="5563917"/>
            <a:ext cx="1148131" cy="8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2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5091" y="1065296"/>
            <a:ext cx="8525817" cy="2530160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538" y="874120"/>
            <a:ext cx="3596594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6586" y="172599"/>
            <a:ext cx="219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Ambiti di Tesi</a:t>
            </a:r>
            <a:endParaRPr lang="it-IT" sz="2800" b="1" dirty="0">
              <a:solidFill>
                <a:srgbClr val="3C8D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660" y="874120"/>
            <a:ext cx="367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Imaging, Modellistica e  Calcolo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5091" y="3950538"/>
            <a:ext cx="8525817" cy="2704261"/>
          </a:xfrm>
          <a:prstGeom prst="roundRect">
            <a:avLst>
              <a:gd name="adj" fmla="val 84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39" y="3759363"/>
            <a:ext cx="2495159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125" y="3759363"/>
            <a:ext cx="277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Grandi Attrezzature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8706" y="1289548"/>
            <a:ext cx="5141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Bioimaging  digitale camera anteriore dell’occhio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Laboratorio Multi Agent Systems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Algoritmi numerici per la Fisica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Centro di Competenza C³S: big data, machine learning, etc.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135" y="4508101"/>
            <a:ext cx="4515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Impiantatore multi-elementale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Laboratorio di imaging a raggi X e termoluminescenza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Sorgente X microfocus ad alta brillanza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Cleanroom dipartimentale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8" y="2528923"/>
            <a:ext cx="2340024" cy="774968"/>
          </a:xfrm>
          <a:prstGeom prst="rect">
            <a:avLst/>
          </a:prstGeom>
        </p:spPr>
      </p:pic>
      <p:pic>
        <p:nvPicPr>
          <p:cNvPr id="39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802" y="2547340"/>
            <a:ext cx="2529408" cy="8248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" descr="3d41d97b-641b-4b12-8eec-a3b900d53366.jpg"/>
          <p:cNvPicPr>
            <a:picLocks noChangeAspect="1"/>
          </p:cNvPicPr>
          <p:nvPr/>
        </p:nvPicPr>
        <p:blipFill>
          <a:blip r:embed="rId5"/>
          <a:srcRect t="41158" b="15434"/>
          <a:stretch>
            <a:fillRect/>
          </a:stretch>
        </p:blipFill>
        <p:spPr bwMode="auto">
          <a:xfrm>
            <a:off x="908593" y="1485560"/>
            <a:ext cx="2308011" cy="751798"/>
          </a:xfrm>
          <a:prstGeom prst="rect">
            <a:avLst/>
          </a:prstGeom>
          <a:noFill/>
          <a:ln w="25400">
            <a:solidFill>
              <a:srgbClr val="F3F7F5"/>
            </a:solidFill>
            <a:miter lim="0"/>
            <a:headEnd/>
            <a:tailEnd/>
          </a:ln>
          <a:effectLst>
            <a:outerShdw blurRad="50800" dist="25400" dir="3599997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4" y="5658275"/>
            <a:ext cx="1337965" cy="9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pillo\My Pictures\Lavoro\Burocrazia\Prodotti\Camera pulita\Foto\2017_gennaio\24-01-2017 11.32.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50" y="6133644"/>
            <a:ext cx="1521794" cy="4336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Immagine 20">
            <a:extLst>
              <a:ext uri="{FF2B5EF4-FFF2-40B4-BE49-F238E27FC236}">
                <a16:creationId xmlns:a16="http://schemas.microsoft.com/office/drawing/2014/main" id="{3B917762-FA9E-43AA-9108-8822FF3F595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604" y="5277268"/>
            <a:ext cx="1462208" cy="658865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15" y="5302668"/>
            <a:ext cx="1404393" cy="9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 descr="an2000-hig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26" y="5302668"/>
            <a:ext cx="1403589" cy="10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35" y="5785777"/>
            <a:ext cx="1156890" cy="6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12802" y="4508101"/>
            <a:ext cx="3567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European Synchrotron Radiation Facility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Laboratori Nazionali di Legnaro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/>
              <a:t>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8533" y="4197736"/>
            <a:ext cx="277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Interne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0923" y="4197736"/>
            <a:ext cx="277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Esterne</a:t>
            </a:r>
          </a:p>
        </p:txBody>
      </p:sp>
      <p:pic>
        <p:nvPicPr>
          <p:cNvPr id="3074" name="Picture 2" descr="C:\users\pillo\My Pictures\Lavoro\Burocrazia\Documenti\Loghi\Erasm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2" y="6019985"/>
            <a:ext cx="669014" cy="5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7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1004</Words>
  <Application>Microsoft Office PowerPoint</Application>
  <PresentationFormat>On-screen Show (4:3)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Olivero</dc:creator>
  <cp:lastModifiedBy>Paolo Olivero</cp:lastModifiedBy>
  <cp:revision>101</cp:revision>
  <dcterms:created xsi:type="dcterms:W3CDTF">2020-02-19T09:30:26Z</dcterms:created>
  <dcterms:modified xsi:type="dcterms:W3CDTF">2024-03-22T12:37:59Z</dcterms:modified>
</cp:coreProperties>
</file>